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officedocument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spAutoFit/>
          </a:bodyPr>
          <a:p>
            <a:pPr algn="ctr"/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948480"/>
            <a:ext cx="82296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spAutoFit/>
          </a:bodyPr>
          <a:p>
            <a:pPr algn="ctr"/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40158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674240" y="3948480"/>
            <a:ext cx="40158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spAutoFit/>
          </a:bodyPr>
          <a:p>
            <a:pPr algn="ctr"/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457200" y="3948480"/>
            <a:ext cx="26496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3239640" y="3948480"/>
            <a:ext cx="26496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6022080" y="3948480"/>
            <a:ext cx="26496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spAutoFit/>
          </a:bodyPr>
          <a:p>
            <a:pPr algn="ctr"/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>
              <a:spcBef>
                <a:spcPts val="799"/>
              </a:spcBef>
            </a:pP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spAutoFit/>
          </a:bodyPr>
          <a:p>
            <a:pPr algn="ctr"/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spAutoFit/>
          </a:bodyPr>
          <a:p>
            <a:pPr algn="ctr"/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49568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49568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spAutoFit/>
          </a:bodyPr>
          <a:p>
            <a:pPr algn="ctr"/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>
              <a:spcBef>
                <a:spcPts val="799"/>
              </a:spcBef>
            </a:pP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spAutoFit/>
          </a:bodyPr>
          <a:p>
            <a:pPr algn="ctr"/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49568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40158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spAutoFit/>
          </a:bodyPr>
          <a:p>
            <a:pPr algn="ctr"/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>
              <a:spcBef>
                <a:spcPts val="799"/>
              </a:spcBef>
            </a:pP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spAutoFit/>
          </a:bodyPr>
          <a:p>
            <a:pPr algn="ctr"/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49568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74240" y="3948480"/>
            <a:ext cx="40158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spAutoFit/>
          </a:bodyPr>
          <a:p>
            <a:pPr algn="ctr"/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82296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spAutoFit/>
          </a:bodyPr>
          <a:p>
            <a:pPr algn="ctr"/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3948480"/>
            <a:ext cx="82296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spAutoFit/>
          </a:bodyPr>
          <a:p>
            <a:pPr algn="ctr"/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40158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674240" y="3948480"/>
            <a:ext cx="40158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spAutoFit/>
          </a:bodyPr>
          <a:p>
            <a:pPr algn="ctr"/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457200" y="3948480"/>
            <a:ext cx="26496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3239640" y="3948480"/>
            <a:ext cx="26496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body"/>
          </p:nvPr>
        </p:nvSpPr>
        <p:spPr>
          <a:xfrm>
            <a:off x="6022080" y="3948480"/>
            <a:ext cx="26496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spAutoFit/>
          </a:bodyPr>
          <a:p>
            <a:pPr algn="ctr"/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spAutoFit/>
          </a:bodyPr>
          <a:p>
            <a:pPr algn="ctr"/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49568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49568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spAutoFit/>
          </a:bodyPr>
          <a:p>
            <a:pPr algn="ctr"/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>
              <a:spcBef>
                <a:spcPts val="799"/>
              </a:spcBef>
            </a:pP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spAutoFit/>
          </a:bodyPr>
          <a:p>
            <a:pPr algn="ctr"/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49568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40158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spAutoFit/>
          </a:bodyPr>
          <a:p>
            <a:pPr algn="ctr"/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49568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3948480"/>
            <a:ext cx="40158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spAutoFit/>
          </a:bodyPr>
          <a:p>
            <a:pPr algn="ctr"/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8229600" cy="21441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0da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0" name="Group 1"/>
          <p:cNvGrpSpPr/>
          <p:nvPr/>
        </p:nvGrpSpPr>
        <p:grpSpPr>
          <a:xfrm>
            <a:off x="0" y="0"/>
            <a:ext cx="7242120" cy="1981080"/>
            <a:chOff x="0" y="0"/>
            <a:chExt cx="7242120" cy="1981080"/>
          </a:xfrm>
        </p:grpSpPr>
        <p:sp>
          <p:nvSpPr>
            <p:cNvPr id="1" name="CustomShape 2"/>
            <p:cNvSpPr/>
            <p:nvPr/>
          </p:nvSpPr>
          <p:spPr>
            <a:xfrm>
              <a:off x="0" y="925560"/>
              <a:ext cx="7122960" cy="1055520"/>
            </a:xfrm>
            <a:custGeom>
              <a:avLst/>
              <a:gdLst/>
              <a:ahLst/>
              <a:rect l="l" t="t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0">
              <a:gsLst>
                <a:gs pos="0">
                  <a:srgbClr val="d0dae2"/>
                </a:gs>
                <a:gs pos="100000">
                  <a:srgbClr val="c3ccd3"/>
                </a:gs>
              </a:gsLst>
              <a:lin ang="10800000"/>
            </a:gra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" name="CustomShape 3"/>
            <p:cNvSpPr/>
            <p:nvPr/>
          </p:nvSpPr>
          <p:spPr>
            <a:xfrm>
              <a:off x="0" y="0"/>
              <a:ext cx="7242120" cy="1903320"/>
            </a:xfrm>
            <a:custGeom>
              <a:avLst/>
              <a:gdLst/>
              <a:ahLst/>
              <a:rect l="l" t="t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rgbClr val="d0dae2"/>
                </a:gs>
                <a:gs pos="100000">
                  <a:srgbClr val="e7edf1"/>
                </a:gs>
              </a:gsLst>
              <a:lin ang="10800000"/>
            </a:gra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/>
            <a:r>
              <a:rPr b="0" lang="en-US" sz="4400" spc="-1" strike="noStrike">
                <a:solidFill>
                  <a:srgbClr val="000000"/>
                </a:solidFill>
                <a:latin typeface="Tahoma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en-US" sz="3200" spc="-1" strike="noStrike">
                <a:solidFill>
                  <a:srgbClr val="000000"/>
                </a:solidFill>
                <a:latin typeface="Tahoma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lvl="1" marL="742680" indent="-285480">
              <a:spcBef>
                <a:spcPts val="799"/>
              </a:spcBef>
              <a:buClr>
                <a:srgbClr val="000000"/>
              </a:buClr>
              <a:buFont typeface="Tahoma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latin typeface="Tahoma"/>
              </a:rPr>
              <a:t>Second Outline Level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lvl="2" marL="1143000" indent="-228600">
              <a:spcBef>
                <a:spcPts val="799"/>
              </a:spcBef>
              <a:buClr>
                <a:srgbClr val="3333cc"/>
              </a:buClr>
              <a:buFont typeface="Wingdings" charset="2"/>
              <a:buChar char=""/>
            </a:pPr>
            <a:r>
              <a:rPr b="0" lang="en-US" sz="3200" spc="-1" strike="noStrike">
                <a:solidFill>
                  <a:srgbClr val="000000"/>
                </a:solidFill>
                <a:latin typeface="Tahoma"/>
              </a:rPr>
              <a:t>Third Outline Level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lvl="3" marL="1600200" indent="-228600">
              <a:spcBef>
                <a:spcPts val="799"/>
              </a:spcBef>
              <a:buClr>
                <a:srgbClr val="000000"/>
              </a:buClr>
              <a:buFont typeface="Tahoma"/>
              <a:buChar char="–"/>
            </a:pPr>
            <a:r>
              <a:rPr b="0" lang="en-US" sz="3200" spc="-1" strike="noStrike">
                <a:solidFill>
                  <a:srgbClr val="000000"/>
                </a:solidFill>
                <a:latin typeface="Tahoma"/>
              </a:rPr>
              <a:t>Fourth Outline Level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lvl="4" marL="2057400" indent="-228600">
              <a:spcBef>
                <a:spcPts val="799"/>
              </a:spcBef>
              <a:buClr>
                <a:srgbClr val="3333cc"/>
              </a:buClr>
              <a:buFont typeface="Wingdings" charset="2"/>
              <a:buChar char=""/>
            </a:pPr>
            <a:r>
              <a:rPr b="0" lang="en-US" sz="3200" spc="-1" strike="noStrike">
                <a:solidFill>
                  <a:srgbClr val="000000"/>
                </a:solidFill>
                <a:latin typeface="Tahoma"/>
              </a:rPr>
              <a:t>Fifth Outline Level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lvl="5" marL="2057400" indent="-228600">
              <a:spcBef>
                <a:spcPts val="799"/>
              </a:spcBef>
              <a:buClr>
                <a:srgbClr val="3333cc"/>
              </a:buClr>
              <a:buFont typeface="Wingdings" charset="2"/>
              <a:buChar char=""/>
            </a:pPr>
            <a:r>
              <a:rPr b="0" lang="en-US" sz="3200" spc="-1" strike="noStrike">
                <a:solidFill>
                  <a:srgbClr val="000000"/>
                </a:solidFill>
                <a:latin typeface="Tahoma"/>
              </a:rPr>
              <a:t>Sixth Outline Level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lvl="6" marL="2057400" indent="-228600">
              <a:spcBef>
                <a:spcPts val="799"/>
              </a:spcBef>
              <a:buClr>
                <a:srgbClr val="3333cc"/>
              </a:buClr>
              <a:buFont typeface="Wingdings" charset="2"/>
              <a:buChar char=""/>
            </a:pPr>
            <a:r>
              <a:rPr b="0" lang="en-US" sz="3200" spc="-1" strike="noStrike">
                <a:solidFill>
                  <a:srgbClr val="000000"/>
                </a:solidFill>
                <a:latin typeface="Tahoma"/>
              </a:rPr>
              <a:t>Seventh Outline Level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dt"/>
          </p:nvPr>
        </p:nvSpPr>
        <p:spPr>
          <a:xfrm>
            <a:off x="456840" y="6248520"/>
            <a:ext cx="2133720" cy="457200"/>
          </a:xfrm>
          <a:prstGeom prst="rect">
            <a:avLst/>
          </a:prstGeom>
        </p:spPr>
        <p:txBody>
          <a:bodyPr lIns="90000" rIns="90000" tIns="46800" bIns="46800" anchor="b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Tahoma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840" cy="457200"/>
          </a:xfrm>
          <a:prstGeom prst="rect">
            <a:avLst/>
          </a:prstGeom>
        </p:spPr>
        <p:txBody>
          <a:bodyPr lIns="90000" rIns="90000" tIns="46800" bIns="46800" anchor="b">
            <a:noAutofit/>
          </a:bodyPr>
          <a:p>
            <a:pPr algn="ctr"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Tahoma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sldNum"/>
          </p:nvPr>
        </p:nvSpPr>
        <p:spPr>
          <a:xfrm>
            <a:off x="6552720" y="6248520"/>
            <a:ext cx="2133720" cy="457200"/>
          </a:xfrm>
          <a:prstGeom prst="rect">
            <a:avLst/>
          </a:prstGeom>
        </p:spPr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80297C66-76B0-42B9-9033-3FA868E083CE}" type="slidenum">
              <a:rPr b="0" lang="en-US" sz="1200" spc="-1" strike="noStrike">
                <a:solidFill>
                  <a:srgbClr val="000000"/>
                </a:solidFill>
                <a:latin typeface="Tahoma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0da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1"/>
          <p:cNvGrpSpPr/>
          <p:nvPr/>
        </p:nvGrpSpPr>
        <p:grpSpPr>
          <a:xfrm>
            <a:off x="0" y="0"/>
            <a:ext cx="8458200" cy="5943600"/>
            <a:chOff x="0" y="0"/>
            <a:chExt cx="8458200" cy="5943600"/>
          </a:xfrm>
        </p:grpSpPr>
        <p:sp>
          <p:nvSpPr>
            <p:cNvPr id="45" name="CustomShape 2"/>
            <p:cNvSpPr/>
            <p:nvPr/>
          </p:nvSpPr>
          <p:spPr>
            <a:xfrm>
              <a:off x="0" y="2286000"/>
              <a:ext cx="8183520" cy="3657600"/>
            </a:xfrm>
            <a:custGeom>
              <a:avLst/>
              <a:gdLst/>
              <a:ahLst/>
              <a:rect l="l" t="t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0">
              <a:gsLst>
                <a:gs pos="0">
                  <a:srgbClr val="d0dae2"/>
                </a:gs>
                <a:gs pos="100000">
                  <a:srgbClr val="afb7be"/>
                </a:gs>
              </a:gsLst>
              <a:lin ang="10800000"/>
            </a:gra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" name="CustomShape 3"/>
            <p:cNvSpPr/>
            <p:nvPr/>
          </p:nvSpPr>
          <p:spPr>
            <a:xfrm>
              <a:off x="0" y="0"/>
              <a:ext cx="8458200" cy="5856120"/>
            </a:xfrm>
            <a:custGeom>
              <a:avLst/>
              <a:gdLst/>
              <a:ahLst/>
              <a:rect l="l" t="t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0">
              <a:gsLst>
                <a:gs pos="0">
                  <a:srgbClr val="d0dae2"/>
                </a:gs>
                <a:gs pos="100000">
                  <a:srgbClr val="e7edf1"/>
                </a:gs>
              </a:gsLst>
              <a:lin ang="10800000"/>
            </a:gra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47" name="PlaceHolder 4"/>
          <p:cNvSpPr>
            <a:spLocks noGrp="1"/>
          </p:cNvSpPr>
          <p:nvPr>
            <p:ph type="dt"/>
          </p:nvPr>
        </p:nvSpPr>
        <p:spPr>
          <a:xfrm>
            <a:off x="456840" y="6248520"/>
            <a:ext cx="2133720" cy="457200"/>
          </a:xfrm>
          <a:prstGeom prst="rect">
            <a:avLst/>
          </a:prstGeom>
        </p:spPr>
        <p:txBody>
          <a:bodyPr lIns="90000" rIns="90000" tIns="46800" bIns="46800" anchor="b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Tahoma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840" cy="457200"/>
          </a:xfrm>
          <a:prstGeom prst="rect">
            <a:avLst/>
          </a:prstGeom>
        </p:spPr>
        <p:txBody>
          <a:bodyPr lIns="90000" rIns="90000" tIns="46800" bIns="46800" anchor="b">
            <a:noAutofit/>
          </a:bodyPr>
          <a:p>
            <a:pPr algn="ctr"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Tahoma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6"/>
          <p:cNvSpPr>
            <a:spLocks noGrp="1"/>
          </p:cNvSpPr>
          <p:nvPr>
            <p:ph type="sldNum"/>
          </p:nvPr>
        </p:nvSpPr>
        <p:spPr>
          <a:xfrm>
            <a:off x="6552720" y="6248520"/>
            <a:ext cx="2133720" cy="457200"/>
          </a:xfrm>
          <a:prstGeom prst="rect">
            <a:avLst/>
          </a:prstGeom>
        </p:spPr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0856B127-06AA-43F5-A457-1D54DE5A9DE5}" type="slidenum">
              <a:rPr b="0" lang="en-US" sz="1200" spc="-1" strike="noStrike">
                <a:solidFill>
                  <a:srgbClr val="000000"/>
                </a:solidFill>
                <a:latin typeface="Tahoma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7"/>
          <p:cNvSpPr>
            <a:spLocks noGrp="1"/>
          </p:cNvSpPr>
          <p:nvPr>
            <p:ph type="title"/>
          </p:nvPr>
        </p:nvSpPr>
        <p:spPr>
          <a:xfrm>
            <a:off x="685800" y="1767960"/>
            <a:ext cx="7772400" cy="1737000"/>
          </a:xfrm>
          <a:prstGeom prst="rect">
            <a:avLst/>
          </a:prstGeom>
        </p:spPr>
        <p:txBody>
          <a:bodyPr lIns="90000" rIns="90000" tIns="46800" bIns="46800" anchor="b" anchorCtr="1">
            <a:noAutofit/>
          </a:bodyPr>
          <a:p>
            <a:pPr algn="ctr"/>
            <a:r>
              <a:rPr b="0" lang="en-US" sz="5400" spc="-1" strike="noStrike">
                <a:solidFill>
                  <a:srgbClr val="000000"/>
                </a:solidFill>
                <a:latin typeface="Tahoma"/>
              </a:rPr>
              <a:t>Click to edit the title text format</a:t>
            </a:r>
            <a:endParaRPr b="0" lang="en-US" sz="5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1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algn="ctr">
              <a:spcBef>
                <a:spcPts val="799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Tahoma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lvl="1" marL="457200" algn="ctr">
              <a:spcBef>
                <a:spcPts val="697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Tahoma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Tahoma"/>
            </a:endParaRPr>
          </a:p>
          <a:p>
            <a:pPr lvl="2" marL="914400" algn="ctr">
              <a:spcBef>
                <a:spcPts val="598"/>
              </a:spcBef>
              <a:buClr>
                <a:srgbClr val="3333cc"/>
              </a:buClr>
              <a:buFont typeface="Wingdings" charset="2"/>
              <a:buChar char=""/>
            </a:pPr>
            <a:r>
              <a:rPr b="0" lang="en-US" sz="2400" spc="-1" strike="noStrike">
                <a:solidFill>
                  <a:srgbClr val="000000"/>
                </a:solidFill>
                <a:latin typeface="Tahoma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Tahoma"/>
            </a:endParaRPr>
          </a:p>
          <a:p>
            <a:pPr lvl="3" marL="1371600" algn="ctr">
              <a:spcBef>
                <a:spcPts val="499"/>
              </a:spcBef>
              <a:buClr>
                <a:srgbClr val="000000"/>
              </a:buClr>
              <a:buFont typeface="Tahoma"/>
              <a:buChar char="–"/>
            </a:pPr>
            <a:r>
              <a:rPr b="0" lang="en-US" sz="2000" spc="-1" strike="noStrike">
                <a:solidFill>
                  <a:srgbClr val="000000"/>
                </a:solidFill>
                <a:latin typeface="Tahoma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Tahoma"/>
            </a:endParaRPr>
          </a:p>
          <a:p>
            <a:pPr lvl="4" marL="1828800" algn="ctr">
              <a:spcBef>
                <a:spcPts val="499"/>
              </a:spcBef>
              <a:buClr>
                <a:srgbClr val="3333cc"/>
              </a:buClr>
              <a:buFont typeface="Wingdings" charset="2"/>
              <a:buChar char=""/>
            </a:pPr>
            <a:r>
              <a:rPr b="0" lang="en-US" sz="2000" spc="-1" strike="noStrike">
                <a:solidFill>
                  <a:srgbClr val="000000"/>
                </a:solidFill>
                <a:latin typeface="Tahoma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Tahoma"/>
            </a:endParaRPr>
          </a:p>
          <a:p>
            <a:pPr lvl="5" marL="1828800" algn="ctr">
              <a:spcBef>
                <a:spcPts val="499"/>
              </a:spcBef>
              <a:buClr>
                <a:srgbClr val="3333cc"/>
              </a:buClr>
              <a:buFont typeface="Wingdings" charset="2"/>
              <a:buChar char=""/>
            </a:pPr>
            <a:r>
              <a:rPr b="0" lang="en-US" sz="2000" spc="-1" strike="noStrike">
                <a:solidFill>
                  <a:srgbClr val="000000"/>
                </a:solidFill>
                <a:latin typeface="Tahoma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Tahoma"/>
            </a:endParaRPr>
          </a:p>
          <a:p>
            <a:pPr lvl="6" marL="1828800" algn="ctr">
              <a:spcBef>
                <a:spcPts val="499"/>
              </a:spcBef>
              <a:buClr>
                <a:srgbClr val="3333cc"/>
              </a:buClr>
              <a:buFont typeface="Wingdings" charset="2"/>
              <a:buChar char=""/>
            </a:pPr>
            <a:r>
              <a:rPr b="0" lang="en-US" sz="2000" spc="-1" strike="noStrike">
                <a:solidFill>
                  <a:srgbClr val="000000"/>
                </a:solidFill>
                <a:latin typeface="Tahoma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0da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2057400" y="1752120"/>
            <a:ext cx="5029200" cy="1219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 anchorCtr="1">
            <a:noAutofit/>
          </a:bodyPr>
          <a:p>
            <a:pPr algn="ctr"/>
            <a:r>
              <a:rPr b="0" lang="en-US" sz="6000" spc="-1" strike="noStrike">
                <a:solidFill>
                  <a:srgbClr val="000000"/>
                </a:solidFill>
                <a:latin typeface="Tahoma"/>
              </a:rPr>
              <a:t>Tnx</a:t>
            </a:r>
            <a:endParaRPr b="0" lang="en-US" sz="60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3962160" y="5029200"/>
            <a:ext cx="4343400" cy="533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Branković Jovan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0da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/>
            <a:r>
              <a:rPr b="0" lang="sr-Latn-RS" sz="4400" spc="-1" strike="noStrike">
                <a:solidFill>
                  <a:srgbClr val="000000"/>
                </a:solidFill>
                <a:latin typeface="Tahoma"/>
              </a:rPr>
              <a:t>Dostignuća</a:t>
            </a:r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457200" y="1600200"/>
            <a:ext cx="8229600" cy="4495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Postoji jednostavna fizika i detekcija kolizije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Što znači, tenkovi ne mogu da prolaze jedni kroz druge, niti kroz zidove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Prolazak kroz neprijateljsku paljbu je “moguć” ...jednokratno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Neprijatelji mogu da pucaju jedni kroz druge (po uzoru na original, i radi većeg izazova)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0da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/>
            <a:r>
              <a:rPr b="0" lang="sr-Latn-RS" sz="4400" spc="-1" strike="noStrike">
                <a:solidFill>
                  <a:srgbClr val="000000"/>
                </a:solidFill>
                <a:latin typeface="Tahoma"/>
              </a:rPr>
              <a:t>Dostignuća (2)</a:t>
            </a:r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457200" y="1600200"/>
            <a:ext cx="8229600" cy="4495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Moguće je uništavati teren (cigle), bilo od strane igrača ili neprijatelja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Takođe, hrabri i vešti mogu da presretnu protivničku paljbu svojom (meci potiru jedan drugi)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Mada, pre nego se zaletite na bojno polje, upozorenje: samo dva metka na ekranu po tenku!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0da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/>
            <a:r>
              <a:rPr b="0" lang="sr-Latn-RS" sz="4400" spc="-1" strike="noStrike">
                <a:solidFill>
                  <a:srgbClr val="000000"/>
                </a:solidFill>
                <a:latin typeface="Tahoma"/>
              </a:rPr>
              <a:t>Dostignuća (3)</a:t>
            </a:r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5638320" y="1523520"/>
            <a:ext cx="2971800" cy="304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2400" spc="-1" strike="noStrike">
                <a:solidFill>
                  <a:srgbClr val="000000"/>
                </a:solidFill>
                <a:latin typeface="Tahoma"/>
              </a:rPr>
              <a:t>Mapu je moguće rotirati po želji</a:t>
            </a:r>
            <a:r>
              <a:rPr b="0" lang="en-US" sz="2400" spc="-1" strike="noStrike">
                <a:solidFill>
                  <a:srgbClr val="000000"/>
                </a:solidFill>
                <a:latin typeface="Tahoma"/>
              </a:rPr>
              <a:t> (i resetovati na startnu poziciju)</a:t>
            </a:r>
            <a:endParaRPr b="0" lang="en-US" sz="24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2400" spc="-1" strike="noStrike">
                <a:solidFill>
                  <a:srgbClr val="000000"/>
                </a:solidFill>
                <a:latin typeface="Tahoma"/>
              </a:rPr>
              <a:t>Na slici: demolirana mapa, iz ptičje perspektive</a:t>
            </a:r>
            <a:endParaRPr b="0" lang="en-US" sz="2400" spc="-1" strike="noStrike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115" name="" descr=""/>
          <p:cNvPicPr/>
          <p:nvPr/>
        </p:nvPicPr>
        <p:blipFill>
          <a:blip r:embed="rId1"/>
          <a:stretch/>
        </p:blipFill>
        <p:spPr>
          <a:xfrm>
            <a:off x="304920" y="1523880"/>
            <a:ext cx="5105160" cy="50990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0da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/>
            <a:r>
              <a:rPr b="0" lang="sr-Latn-RS" sz="4400" spc="-1" strike="noStrike">
                <a:solidFill>
                  <a:srgbClr val="000000"/>
                </a:solidFill>
                <a:latin typeface="Tahoma"/>
              </a:rPr>
              <a:t>Dostignuće (?)</a:t>
            </a:r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457200" y="1600200"/>
            <a:ext cx="8229600" cy="4495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Neprijateljsko ponašanje je simulirano u zasebnom procesu, i (za sada) nije pametno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Dobijaju listu nasumičnih akcija za izvršavanje (kao korisnik koji nasumično pritiska kontroler)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Valja reći da se isto ponašaju i u originalnoj igri (Battle Citty), i umeju da budu strašni u velikim brojevima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0da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/>
            <a:r>
              <a:rPr b="0" lang="sr-Latn-RS" sz="4400" spc="-1" strike="noStrike">
                <a:solidFill>
                  <a:srgbClr val="000000"/>
                </a:solidFill>
                <a:latin typeface="Tahoma"/>
              </a:rPr>
              <a:t>Šta dalje?</a:t>
            </a:r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457200" y="1599840"/>
            <a:ext cx="8229600" cy="472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7000"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Teksture, i bolji modeli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Više vrsta podloga i prepreka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Poeni i bonus predmeti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Interaktivni editor nivoa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Podrška za više igrača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Novi modovi igre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en-US" sz="3200" spc="-1" strike="noStrike">
                <a:solidFill>
                  <a:srgbClr val="000000"/>
                </a:solidFill>
                <a:latin typeface="Tahoma"/>
              </a:rPr>
              <a:t>Android verzija?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...i ako bude moguće, pamet za neprijatalje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0da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457200" y="190476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/>
            <a:r>
              <a:rPr b="0" lang="sr-Latn-RS" sz="4400" spc="-1" strike="noStrike">
                <a:solidFill>
                  <a:srgbClr val="000000"/>
                </a:solidFill>
                <a:latin typeface="Tahoma"/>
              </a:rPr>
              <a:t>Hvala na pažnji!</a:t>
            </a:r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0da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/>
            <a:r>
              <a:rPr b="0" lang="sr-Latn-RS" sz="4400" spc="-1" strike="noStrike">
                <a:solidFill>
                  <a:srgbClr val="000000"/>
                </a:solidFill>
                <a:latin typeface="Tahoma"/>
              </a:rPr>
              <a:t>Šta je Tnx?</a:t>
            </a:r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457200" y="1600200"/>
            <a:ext cx="8229600" cy="4495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Mala igra, napisana u programskom jeziku C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3D Grafika! (2D izvođenje)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Korišćen OpenGL za grafički prikaz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Korišćeno znanje stečeno na PMF-u :)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Po uzoru na staru 8-bitnu igru sa NES konzole...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0da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/>
            <a:r>
              <a:rPr b="0" lang="sr-Latn-RS" sz="4400" spc="-1" strike="noStrike">
                <a:solidFill>
                  <a:srgbClr val="000000"/>
                </a:solidFill>
                <a:latin typeface="Tahoma"/>
              </a:rPr>
              <a:t>Uzor</a:t>
            </a:r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5486040" y="1371240"/>
            <a:ext cx="3352680" cy="4876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...po imenu Battle Citty! (slika levo)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Starijim lokalnim igračima često poznata po imenu “tenkići”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94" name="" descr=""/>
          <p:cNvPicPr/>
          <p:nvPr/>
        </p:nvPicPr>
        <p:blipFill>
          <a:blip r:embed="rId1"/>
          <a:stretch/>
        </p:blipFill>
        <p:spPr>
          <a:xfrm>
            <a:off x="457200" y="1447920"/>
            <a:ext cx="4876920" cy="4572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0da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/>
            <a:r>
              <a:rPr b="0" lang="sr-Latn-RS" sz="4400" spc="-1" strike="noStrike">
                <a:solidFill>
                  <a:srgbClr val="000000"/>
                </a:solidFill>
                <a:latin typeface="Tahoma"/>
              </a:rPr>
              <a:t>Cilj</a:t>
            </a:r>
            <a:r>
              <a:rPr b="0" lang="en-US" sz="4400" spc="-1" strike="noStrike">
                <a:solidFill>
                  <a:srgbClr val="000000"/>
                </a:solidFill>
                <a:latin typeface="Tahoma"/>
              </a:rPr>
              <a:t> projekta</a:t>
            </a:r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96" name="TextShape 2"/>
          <p:cNvSpPr txBox="1"/>
          <p:nvPr/>
        </p:nvSpPr>
        <p:spPr>
          <a:xfrm>
            <a:off x="457200" y="1600200"/>
            <a:ext cx="8229600" cy="4495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Rekreirati originalno iskustvo (nostalgija),  3D poligonima!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Ostati veran originalu - izvođenje igre u 2D ravni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Izazov – programiranje čak i jednostavne igre ovog tipa zahteva kombinaciju stečenih znanja u toku studija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0da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/>
            <a:r>
              <a:rPr b="0" lang="sr-Latn-RS" sz="4400" spc="-1" strike="noStrike">
                <a:solidFill>
                  <a:srgbClr val="000000"/>
                </a:solidFill>
                <a:latin typeface="Tahoma"/>
              </a:rPr>
              <a:t>Osnovna pravila igre</a:t>
            </a:r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457200" y="1600200"/>
            <a:ext cx="8229600" cy="4495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Igrač, usamljeni žuti tenk, treba da preživi nalet neprijateljskih tenkova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Uz to, treba da odbrani svoju tvrđavu od uništenja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Na raspolaganju su mu 3 života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Igra se završava kada igrač ostane bez života, tvrđave ili neprijatelja ...šta prvo dođe.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0da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/>
            <a:r>
              <a:rPr b="0" lang="sr-Latn-RS" sz="4400" spc="-1" strike="noStrike">
                <a:solidFill>
                  <a:srgbClr val="000000"/>
                </a:solidFill>
                <a:latin typeface="Tahoma"/>
              </a:rPr>
              <a:t>Izazovi i rešenja</a:t>
            </a:r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457200" y="1600200"/>
            <a:ext cx="8229600" cy="4495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Razdvajanje logike igre od vizuelne reprezentacije na ekranu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Postoji stanje igre u memoriji koje se menja korisničkim unosom, i ponašanjem neprijateljskih jedinica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Zaseban proces osvežava sliku, na osnovu stanja igre u memoriji, i radi asinhrono u odnosu na događaje u igri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0da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/>
            <a:r>
              <a:rPr b="0" lang="sr-Latn-RS" sz="4400" spc="-1" strike="noStrike">
                <a:solidFill>
                  <a:srgbClr val="000000"/>
                </a:solidFill>
                <a:latin typeface="Tahoma"/>
              </a:rPr>
              <a:t>Grafika</a:t>
            </a:r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457200" y="1600200"/>
            <a:ext cx="8229600" cy="4495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0000"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3D scena, koju čine igrač, neprijatelji, zidovi (uništivi) i podloga na kojoj se sve odvija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Za sve objekte korišćeni su veoma jednostavni modeli, sklapani od četvorouglova i trouglova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Modeli se raspoređuju uz pomoć matrica (modelview matrica)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3200" spc="-1" strike="noStrike">
                <a:solidFill>
                  <a:srgbClr val="000000"/>
                </a:solidFill>
                <a:latin typeface="Tahoma"/>
              </a:rPr>
              <a:t>Pogled na scenu, se takođe podešava uz pomoć matrice (projection matrica)</a:t>
            </a:r>
            <a:endParaRPr b="0" lang="en-US" sz="3200" spc="-1" strike="noStrike">
              <a:solidFill>
                <a:srgbClr val="000000"/>
              </a:solidFill>
              <a:latin typeface="Tahom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0da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/>
            <a:r>
              <a:rPr b="0" lang="sr-Latn-RS" sz="4400" spc="-1" strike="noStrike">
                <a:solidFill>
                  <a:srgbClr val="000000"/>
                </a:solidFill>
                <a:latin typeface="Tahoma"/>
              </a:rPr>
              <a:t>Prazni poligoni</a:t>
            </a:r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5791320" y="1523880"/>
            <a:ext cx="3124080" cy="502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4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2000" spc="-1" strike="noStrike">
                <a:solidFill>
                  <a:srgbClr val="000000"/>
                </a:solidFill>
                <a:latin typeface="Tahoma"/>
              </a:rPr>
              <a:t>Prikaz igre u žičanom modelu (wireframe)</a:t>
            </a:r>
            <a:endParaRPr b="0" lang="en-US" sz="20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spcBef>
                <a:spcPts val="4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2000" spc="-1" strike="noStrike">
                <a:solidFill>
                  <a:srgbClr val="000000"/>
                </a:solidFill>
                <a:latin typeface="Tahoma"/>
              </a:rPr>
              <a:t>Svi elementi su naneti na scenu, sada im treba dodeliti svojstva</a:t>
            </a:r>
            <a:endParaRPr b="0" lang="en-US" sz="20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spcBef>
                <a:spcPts val="4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endParaRPr b="0" lang="en-US" sz="2000" spc="-1" strike="noStrike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105" name="" descr=""/>
          <p:cNvPicPr/>
          <p:nvPr/>
        </p:nvPicPr>
        <p:blipFill>
          <a:blip r:embed="rId1"/>
          <a:stretch/>
        </p:blipFill>
        <p:spPr>
          <a:xfrm>
            <a:off x="304920" y="1523880"/>
            <a:ext cx="5105160" cy="5092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0dae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/>
            <a:r>
              <a:rPr b="0" lang="en-US" sz="4400" spc="-1" strike="noStrike">
                <a:solidFill>
                  <a:srgbClr val="000000"/>
                </a:solidFill>
                <a:latin typeface="Tahoma"/>
              </a:rPr>
              <a:t>Popunjeni</a:t>
            </a:r>
            <a:r>
              <a:rPr b="0" lang="sr-Latn-RS" sz="4400" spc="-1" strike="noStrike">
                <a:solidFill>
                  <a:srgbClr val="000000"/>
                </a:solidFill>
                <a:latin typeface="Tahoma"/>
              </a:rPr>
              <a:t> poligoni</a:t>
            </a:r>
            <a:endParaRPr b="0" lang="en-US" sz="4400" spc="-1" strike="noStrike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5791320" y="1523880"/>
            <a:ext cx="3124080" cy="502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4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2000" spc="-1" strike="noStrike">
                <a:solidFill>
                  <a:srgbClr val="000000"/>
                </a:solidFill>
                <a:latin typeface="Tahoma"/>
              </a:rPr>
              <a:t>Konačno, boja!</a:t>
            </a:r>
            <a:endParaRPr b="0" lang="en-US" sz="20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spcBef>
                <a:spcPts val="4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2000" spc="-1" strike="noStrike">
                <a:solidFill>
                  <a:srgbClr val="000000"/>
                </a:solidFill>
                <a:latin typeface="Tahoma"/>
              </a:rPr>
              <a:t>I svetlo!</a:t>
            </a:r>
            <a:endParaRPr b="0" lang="en-US" sz="20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spcBef>
                <a:spcPts val="4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sr-Latn-RS" sz="2000" spc="-1" strike="noStrike">
                <a:solidFill>
                  <a:srgbClr val="000000"/>
                </a:solidFill>
                <a:latin typeface="Tahoma"/>
              </a:rPr>
              <a:t>I senčenje!</a:t>
            </a:r>
            <a:endParaRPr b="0" lang="en-US" sz="2000" spc="-1" strike="noStrike">
              <a:solidFill>
                <a:srgbClr val="000000"/>
              </a:solidFill>
              <a:latin typeface="Tahoma"/>
            </a:endParaRPr>
          </a:p>
          <a:p>
            <a:pPr marL="342720" indent="-342720">
              <a:spcBef>
                <a:spcPts val="499"/>
              </a:spcBef>
              <a:buClr>
                <a:srgbClr val="3333cc"/>
              </a:buClr>
              <a:buSzPct val="80000"/>
              <a:buFont typeface="Wingdings" charset="2"/>
              <a:buChar char=""/>
            </a:pPr>
            <a:r>
              <a:rPr b="0" lang="en-US" sz="2000" spc="-1" strike="noStrike">
                <a:solidFill>
                  <a:srgbClr val="000000"/>
                </a:solidFill>
                <a:latin typeface="Tahoma"/>
              </a:rPr>
              <a:t>Scena je spremna, i igra može da počne</a:t>
            </a:r>
            <a:endParaRPr b="0" lang="en-US" sz="2000" spc="-1" strike="noStrike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108" name="" descr=""/>
          <p:cNvPicPr/>
          <p:nvPr/>
        </p:nvPicPr>
        <p:blipFill>
          <a:blip r:embed="rId1"/>
          <a:stretch/>
        </p:blipFill>
        <p:spPr>
          <a:xfrm>
            <a:off x="304920" y="1523880"/>
            <a:ext cx="5105160" cy="51055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</TotalTime>
  <Application>LibreOffice/6.2.1.2$Windows_X86_64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2013-05-10T23:18:07Z</dcterms:created>
  <dc:creator>Joca</dc:creator>
  <dc:description/>
  <dc:language>en-US</dc:language>
  <cp:lastModifiedBy/>
  <dcterms:modified xsi:type="dcterms:W3CDTF">2019-03-20T22:02:28Z</dcterms:modified>
  <cp:revision>5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